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media/image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880" r:id="rId3"/>
    <p:sldId id="915" r:id="rId5"/>
    <p:sldId id="921" r:id="rId6"/>
    <p:sldId id="928" r:id="rId7"/>
    <p:sldId id="927" r:id="rId8"/>
    <p:sldId id="916" r:id="rId9"/>
    <p:sldId id="929" r:id="rId10"/>
    <p:sldId id="944" r:id="rId11"/>
    <p:sldId id="918" r:id="rId12"/>
    <p:sldId id="945" r:id="rId13"/>
    <p:sldId id="946" r:id="rId14"/>
    <p:sldId id="949" r:id="rId15"/>
    <p:sldId id="951" r:id="rId16"/>
    <p:sldId id="92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CB7C7D"/>
    <a:srgbClr val="99CCFF"/>
    <a:srgbClr val="CCEC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263"/>
    <p:restoredTop sz="95768"/>
  </p:normalViewPr>
  <p:slideViewPr>
    <p:cSldViewPr snapToGrid="0" snapToObjects="1">
      <p:cViewPr varScale="1">
        <p:scale>
          <a:sx n="117" d="100"/>
          <a:sy n="117" d="100"/>
        </p:scale>
        <p:origin x="200" y="704"/>
      </p:cViewPr>
      <p:guideLst/>
    </p:cSldViewPr>
  </p:slideViewPr>
  <p:notesTextViewPr>
    <p:cViewPr>
      <p:scale>
        <a:sx n="80" d="100"/>
        <a:sy n="8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24.png>
</file>

<file path=ppt/media/image25.GIF>
</file>

<file path=ppt/media/image26.GIF>
</file>

<file path=ppt/media/image27.GIF>
</file>

<file path=ppt/media/image28.GIF>
</file>

<file path=ppt/media/image29.GIF>
</file>

<file path=ppt/media/image3.png>
</file>

<file path=ppt/media/image30.GIF>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7D2882-FF28-0B49-B6FD-CFBD7DC9B447}"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C5BC62-8A75-DF4F-84B5-039F36839E4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大家好</a:t>
            </a:r>
            <a:r>
              <a:rPr lang="en-US" altLang="zh-CN"/>
              <a:t> </a:t>
            </a:r>
            <a:r>
              <a:rPr lang="zh-CN" altLang="en-US"/>
              <a:t>我是李锦韬</a:t>
            </a:r>
            <a:r>
              <a:rPr lang="en-US" altLang="zh-CN"/>
              <a:t> </a:t>
            </a:r>
            <a:r>
              <a:rPr lang="zh-CN" altLang="en-US"/>
              <a:t>背景是做测绘和</a:t>
            </a:r>
            <a:r>
              <a:rPr lang="zh-CN" altLang="en-US"/>
              <a:t>地理</a:t>
            </a:r>
            <a:endParaRPr lang="zh-CN" altLang="en-US"/>
          </a:p>
          <a:p>
            <a:r>
              <a:rPr lang="zh-CN" altLang="en-US"/>
              <a:t>今天我的展示是基于神经过程的地统计数据</a:t>
            </a:r>
            <a:r>
              <a:rPr lang="zh-CN" altLang="en-US"/>
              <a:t>分析</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钻井打孔无法在同一个位置再打一个井</a:t>
            </a:r>
            <a:endParaRPr lang="zh-CN" altLang="en-US"/>
          </a:p>
          <a:p>
            <a:r>
              <a:rPr lang="zh-CN" altLang="en-US"/>
              <a:t>除了直接的预测值，也关注</a:t>
            </a:r>
            <a:r>
              <a:rPr lang="zh-CN" altLang="en-US"/>
              <a:t>不确定度</a:t>
            </a:r>
            <a:endParaRPr lang="zh-CN" altLang="en-US"/>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我们假设有n个数据点，1个预测点。</a:t>
            </a:r>
            <a:endParaRPr lang="zh-CN" altLang="en-US"/>
          </a:p>
          <a:p>
            <a:r>
              <a:rPr lang="en-US" altLang="zh-CN"/>
              <a:t>y</a:t>
            </a:r>
            <a:r>
              <a:rPr lang="zh-CN" altLang="en-US"/>
              <a:t>和</a:t>
            </a:r>
            <a:r>
              <a:rPr lang="en-US" altLang="zh-CN"/>
              <a:t>s</a:t>
            </a:r>
            <a:r>
              <a:rPr lang="zh-CN" altLang="en-US"/>
              <a:t>就是我们所需要的预测点x的均值和方差。</a:t>
            </a:r>
            <a:endParaRPr lang="zh-CN" altLang="en-US"/>
          </a:p>
          <a:p>
            <a:r>
              <a:rPr lang="en-US" altLang="zh-CN"/>
              <a:t>mu</a:t>
            </a:r>
            <a:r>
              <a:rPr lang="zh-CN" altLang="en-US"/>
              <a:t>和</a:t>
            </a:r>
            <a:r>
              <a:rPr lang="en-US" altLang="zh-CN"/>
              <a:t>sigma</a:t>
            </a:r>
            <a:r>
              <a:rPr lang="zh-CN" altLang="en-US"/>
              <a:t>是中间</a:t>
            </a:r>
            <a:r>
              <a:rPr lang="zh-CN" altLang="en-US"/>
              <a:t>变量。</a:t>
            </a:r>
            <a:endParaRPr lang="zh-CN" altLang="en-US"/>
          </a:p>
          <a:p>
            <a:r>
              <a:rPr lang="zh-CN" altLang="en-US"/>
              <a:t>r是数据点X和预测点x之间的协方差矩阵。C是数据点X之间的协方差矩阵。y是数据点的目标值。1是n*1的矩阵。</a:t>
            </a:r>
            <a:endParaRPr lang="zh-CN" altLang="en-US"/>
          </a:p>
          <a:p>
            <a:r>
              <a:rPr lang="zh-CN" altLang="en-US"/>
              <a:t>如何得到协方差呢？使用半变异</a:t>
            </a:r>
            <a:r>
              <a:rPr lang="zh-CN" altLang="en-US"/>
              <a:t>函数</a:t>
            </a:r>
            <a:endParaRPr lang="zh-CN" altLang="en-US"/>
          </a:p>
          <a:p>
            <a:r>
              <a:rPr lang="zh-CN" altLang="en-US"/>
              <a:t>协方差函数（也称核函数、相关函数，在克里金法中习惯于采用半变异函数）的选择，则被视为一个机器学习问题。</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dirty="0">
                <a:latin typeface="Arial" panose="020B0604020202020204" pitchFamily="34" charset="0"/>
                <a:ea typeface="微软雅黑" panose="020B0503020204020204" pitchFamily="34" charset="-122"/>
                <a:cs typeface="+mn-ea"/>
                <a:sym typeface="Arial" panose="020B0604020202020204" pitchFamily="34" charset="0"/>
              </a:rPr>
              <a:t>（采用 RBF 作为协方差函数）具有平滑性质，能够拟合非线性数据；</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dirty="0">
                <a:latin typeface="Arial" panose="020B0604020202020204" pitchFamily="34" charset="0"/>
                <a:ea typeface="微软雅黑" panose="020B0503020204020204" pitchFamily="34" charset="-122"/>
                <a:cs typeface="+mn-ea"/>
                <a:sym typeface="Arial" panose="020B0604020202020204" pitchFamily="34" charset="0"/>
              </a:rPr>
              <a:t>高斯过程回归天然</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支持估计</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预测结果的不确定性</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可直接输出预测位置随机变量的概率分布；</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dirty="0">
                <a:latin typeface="Arial" panose="020B0604020202020204" pitchFamily="34" charset="0"/>
                <a:ea typeface="微软雅黑" panose="020B0503020204020204" pitchFamily="34" charset="-122"/>
                <a:cs typeface="+mn-ea"/>
                <a:sym typeface="Arial" panose="020B0604020202020204" pitchFamily="34" charset="0"/>
              </a:rPr>
              <a:t>通过最大化边缘似然的方式，可以在不需要交叉验证的情况下给出比较好的正则化效果（得益于贝叶斯方法自带奥卡姆剃刀）</a:t>
            </a:r>
            <a:endParaRPr lang="en-US" altLang="zh-CN" dirty="0">
              <a:latin typeface="Arial" panose="020B0604020202020204" pitchFamily="34" charset="0"/>
              <a:ea typeface="微软雅黑" panose="020B0503020204020204" pitchFamily="34" charset="-122"/>
              <a:cs typeface="+mn-ea"/>
              <a:sym typeface="Arial" panose="020B0604020202020204" pitchFamily="34" charset="0"/>
            </a:endParaRPr>
          </a:p>
          <a:p>
            <a:endParaRPr lang="zh-CN" altLang="en-US"/>
          </a:p>
          <a:p>
            <a:r>
              <a:rPr lang="zh-CN" altLang="en-US" dirty="0">
                <a:latin typeface="Arial" panose="020B0604020202020204" pitchFamily="34" charset="0"/>
                <a:ea typeface="微软雅黑" panose="020B0503020204020204" pitchFamily="34" charset="-122"/>
                <a:cs typeface="+mn-ea"/>
                <a:sym typeface="Arial" panose="020B0604020202020204" pitchFamily="34" charset="0"/>
              </a:rPr>
              <a:t>高斯过程是非参数模型，每次的推断都需要对所有的数据点参与计算（矩阵求逆）。对于没有经过任何优化的高斯过程回归，</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N</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个样本点时间复杂度大概是 </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O(N</a:t>
            </a:r>
            <a:r>
              <a:rPr lang="en-US" altLang="zh-CN" baseline="30000" dirty="0">
                <a:latin typeface="Arial" panose="020B0604020202020204" pitchFamily="34" charset="0"/>
                <a:ea typeface="微软雅黑" panose="020B0503020204020204" pitchFamily="34" charset="-122"/>
                <a:cs typeface="+mn-ea"/>
                <a:sym typeface="Arial" panose="020B0604020202020204" pitchFamily="34" charset="0"/>
              </a:rPr>
              <a:t>3</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，空间复杂度是</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O(N</a:t>
            </a:r>
            <a:r>
              <a:rPr lang="en-US" altLang="zh-CN" baseline="30000" dirty="0">
                <a:latin typeface="Arial" panose="020B0604020202020204" pitchFamily="34" charset="0"/>
                <a:ea typeface="微软雅黑" panose="020B0503020204020204" pitchFamily="34" charset="-122"/>
                <a:cs typeface="+mn-ea"/>
                <a:sym typeface="Arial" panose="020B0604020202020204" pitchFamily="34" charset="0"/>
              </a:rPr>
              <a:t>2</a:t>
            </a:r>
            <a:r>
              <a:rPr lang="en-US" altLang="zh-CN"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a:latin typeface="Arial" panose="020B0604020202020204" pitchFamily="34" charset="0"/>
                <a:ea typeface="微软雅黑" panose="020B0503020204020204" pitchFamily="34" charset="-122"/>
                <a:cs typeface="+mn-ea"/>
                <a:sym typeface="Arial" panose="020B0604020202020204" pitchFamily="34" charset="0"/>
              </a:rPr>
              <a:t>，在数据量大的时候高斯过程变得intractable</a:t>
            </a: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a:p>
            <a:r>
              <a:rPr lang="zh-CN" altLang="en-US"/>
              <a:t>先验是一个高斯过程分布，似然是高斯分布，根据高斯的共轭特性，其后验仍是一个高斯过程分布。当似然不满足高斯分布的问题中（如二元或多元分类人物），需要对得到的后验进行近似，以使其仍可以是一个高斯过程；</a:t>
            </a:r>
            <a:endParaRPr lang="zh-CN" altLang="en-US"/>
          </a:p>
          <a:p>
            <a:r>
              <a:rPr lang="zh-CN" altLang="en-US"/>
              <a:t>径向基函数（RBF）是最常用的协方差函数，但实际中通常需要根据问题和数据性质选择恰当的协方差函数。</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传统的深度模型无法直接提供基于模型的、可解释误差来源的 “预测误差估计” 和 / 或 “分类误差估计”，它们也无法轻松地结合或执行通常存在于时空数据中的某些已知机制关系。</a:t>
            </a:r>
            <a:endParaRPr lang="zh-CN" altLang="en-US"/>
          </a:p>
          <a:p>
            <a:r>
              <a:rPr lang="zh-CN" altLang="en-US"/>
              <a:t>部分神经网络</a:t>
            </a:r>
            <a:r>
              <a:rPr lang="zh-CN" altLang="en-US"/>
              <a:t>本质上是复杂的黑盒，因此无法执行推断，甚至无法就 “哪些输入对解释（或预测）响应更重要？” 的问题提供指导</a:t>
            </a:r>
            <a:endParaRPr lang="zh-CN" altLang="en-US"/>
          </a:p>
          <a:p>
            <a:endParaRPr lang="zh-CN" altLang="en-US"/>
          </a:p>
          <a:p>
            <a:r>
              <a:rPr lang="zh-CN" altLang="en-US"/>
              <a:t>如何用神经网络来实现类似高斯过程的效果，或者用高斯过程来对随机过程进行建模的方法。从目前来看，大多基于元学习的思想，将大数据集拆分成小数据集进行训练。</a:t>
            </a:r>
            <a:endParaRPr lang="zh-CN" altLang="en-US"/>
          </a:p>
          <a:p>
            <a:r>
              <a:rPr lang="zh-CN" altLang="en-US"/>
              <a:t>神经网络算法适合直接从大量数据中学习单一函数；而高斯过程可以表示函数族的分布，并且该函数族会受到两点之间（某种假设形式的）协方差函数约束。</a:t>
            </a:r>
            <a:endParaRPr lang="zh-CN" altLang="en-US"/>
          </a:p>
          <a:p>
            <a:endParaRPr lang="zh-CN" altLang="en-US"/>
          </a:p>
          <a:p>
            <a:r>
              <a:rPr lang="zh-CN" altLang="en-US"/>
              <a:t>高斯过程具有不确定性估计能力，而（深度）神经网络具有灵活的万能逼近能力。因此，如何将神经网络与高斯过程很好地结合（一方面增强神经网络的不确定性量化能力和可解释性，另一方面有效解决高斯过程的可扩展性问题），已经成为最近 5 - 10 年比较热门的研究领域。本文对相关文献进行了梳理，大致分为四种类型： “神经网络与高斯过程的组合（NN + GP）”、 “高斯过程的神经网络实现（NN Is GP）”、 “高斯过程核的神经网络训练（NN GP Training）”、 “神经网络的高斯过程视角（Interprete NN with GP）”。</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sp>
        <p:nvSpPr>
          <p:cNvPr id="36" name="文本占位符 35"/>
          <p:cNvSpPr>
            <a:spLocks noGrp="1"/>
          </p:cNvSpPr>
          <p:nvPr userDrawn="1">
            <p:ph type="body" sz="quarter" idx="10" hasCustomPrompt="1"/>
          </p:nvPr>
        </p:nvSpPr>
        <p:spPr>
          <a:xfrm>
            <a:off x="1607820" y="2286153"/>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373561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373561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373561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Arial" panose="020B0604020202020204" pitchFamily="34" charset="0"/>
              </a:defRPr>
            </a:lvl1pPr>
          </a:lstStyle>
          <a:p>
            <a:r>
              <a:rPr lang="en-US" altLang="zh-CN" dirty="0"/>
              <a:t>X.X  </a:t>
            </a:r>
            <a:r>
              <a:rPr lang="zh-CN" altLang="en-US" dirty="0"/>
              <a:t>单击此处输入标题</a:t>
            </a:r>
            <a:endParaRPr lang="zh-CN" altLang="en-US" dirty="0"/>
          </a:p>
        </p:txBody>
      </p:sp>
      <p:sp>
        <p:nvSpPr>
          <p:cNvPr id="4" name="内容占位符 3"/>
          <p:cNvSpPr>
            <a:spLocks noGrp="1"/>
          </p:cNvSpPr>
          <p:nvPr>
            <p:ph sz="quarter" idx="10"/>
          </p:nvPr>
        </p:nvSpPr>
        <p:spPr>
          <a:xfrm>
            <a:off x="433387" y="1000797"/>
            <a:ext cx="11315603" cy="5282528"/>
          </a:xfrm>
        </p:spPr>
        <p:txBody>
          <a:bodyPr/>
          <a:lstStyle>
            <a:lvl1pPr marL="342900" indent="-342900">
              <a:lnSpc>
                <a:spcPct val="150000"/>
              </a:lnSpc>
              <a:buFont typeface="Wingdings" panose="05000000000000000000" pitchFamily="2" charset="2"/>
              <a:buChar char="Ø"/>
              <a:defRPr sz="2000" b="0" i="0">
                <a:latin typeface="Arial" panose="020B0604020202020204" pitchFamily="34" charset="0"/>
                <a:cs typeface="Arial" panose="020B0604020202020204" pitchFamily="34" charset="0"/>
              </a:defRPr>
            </a:lvl1pPr>
            <a:lvl2pPr marL="457200" indent="0">
              <a:lnSpc>
                <a:spcPct val="150000"/>
              </a:lnSpc>
              <a:buFont typeface="Wingdings" panose="05000000000000000000" pitchFamily="2" charset="2"/>
              <a:buNone/>
              <a:defRPr sz="1800">
                <a:latin typeface="Arial" panose="020B0604020202020204" pitchFamily="34" charset="0"/>
                <a:cs typeface="Arial" panose="020B0604020202020204" pitchFamily="34" charset="0"/>
              </a:defRPr>
            </a:lvl2pPr>
            <a:lvl3pPr>
              <a:defRPr sz="1800">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kumimoji="1" lang="zh-CN" altLang="en-US" dirty="0"/>
              <a:t>单击此处编辑母版文本样式</a:t>
            </a:r>
            <a:endParaRPr kumimoji="1" lang="zh-CN" altLang="en-US" dirty="0"/>
          </a:p>
          <a:p>
            <a:pPr lvl="1"/>
            <a:r>
              <a:rPr kumimoji="1" lang="zh-CN" altLang="en-US" dirty="0"/>
              <a:t>二级</a:t>
            </a:r>
            <a:endParaRPr kumimoji="1" lang="zh-CN" altLang="en-US" dirty="0"/>
          </a:p>
          <a:p>
            <a:pPr lvl="2"/>
            <a:r>
              <a:rPr kumimoji="1" lang="zh-CN" altLang="en-US" dirty="0"/>
              <a:t>三级</a:t>
            </a:r>
            <a:endParaRPr kumimoji="1" lang="zh-CN" altLang="en-US" dirty="0"/>
          </a:p>
          <a:p>
            <a:pPr lvl="3"/>
            <a:r>
              <a:rPr kumimoji="1" lang="zh-CN" altLang="en-US" dirty="0"/>
              <a:t>四级</a:t>
            </a:r>
            <a:endParaRPr kumimoji="1" lang="zh-CN" altLang="en-US" dirty="0"/>
          </a:p>
          <a:p>
            <a:pPr lvl="4"/>
            <a:r>
              <a:rPr kumimoji="1" lang="zh-CN" altLang="en-US" dirty="0"/>
              <a:t>五级</a:t>
            </a:r>
            <a:endParaRPr kumimoji="1"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Microsoft YaHei" panose="020B050302020402020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Microsoft YaHei" panose="020B0503020204020204" charset="-122"/>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Microsoft YaHei" panose="020B050302020402020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Microsoft YaHei" panose="020B050302020402020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Microsoft YaHei" panose="020B050302020402020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Microsoft YaHei" panose="020B050302020402020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Microsoft YaHei" panose="020B050302020402020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Microsoft YaHei" panose="020B0503020204020204" charset="-122"/>
              <a:cs typeface="+mn-ea"/>
            </a:endParaRPr>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Microsoft YaHei" panose="020B050302020402020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Microsoft YaHei" panose="020B050302020402020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Microsoft YaHei" panose="020B050302020402020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Microsoft YaHei" panose="020B050302020402020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Microsoft YaHei" panose="020B050302020402020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p14:dur="500"/>
    </mc:Choice>
    <mc:Fallback>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7.GIF"/><Relationship Id="rId2" Type="http://schemas.openxmlformats.org/officeDocument/2006/relationships/image" Target="../media/image26.GIF"/><Relationship Id="rId1" Type="http://schemas.openxmlformats.org/officeDocument/2006/relationships/image" Target="../media/image25.GIF"/></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1.png"/><Relationship Id="rId3" Type="http://schemas.openxmlformats.org/officeDocument/2006/relationships/image" Target="../media/image30.GIF"/><Relationship Id="rId2" Type="http://schemas.openxmlformats.org/officeDocument/2006/relationships/image" Target="../media/image29.GIF"/><Relationship Id="rId1" Type="http://schemas.openxmlformats.org/officeDocument/2006/relationships/image" Target="../media/image28.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image" Target="../media/image20.png"/><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a:xfrm>
            <a:off x="911860" y="1846580"/>
            <a:ext cx="10368915" cy="2000885"/>
          </a:xfrm>
        </p:spPr>
        <p:txBody>
          <a:bodyPr>
            <a:normAutofit/>
          </a:bodyPr>
          <a:lstStyle/>
          <a:p>
            <a:r>
              <a:rPr sz="4700">
                <a:sym typeface="+mn-ea"/>
              </a:rPr>
              <a:t>基于神经过程的地统计空间预测</a:t>
            </a:r>
            <a:endParaRPr sz="4700"/>
          </a:p>
          <a:p>
            <a:r>
              <a:rPr lang="en-US" altLang="zh-CN" sz="3600" kern="0" spc="0">
                <a:solidFill>
                  <a:schemeClr val="bg1">
                    <a:lumMod val="75000"/>
                  </a:schemeClr>
                </a:solidFill>
                <a:uFillTx/>
                <a:ea typeface="Microsoft YaHei Bold" panose="020B0503020204020204" charset="-122"/>
              </a:rPr>
              <a:t>Neural Process</a:t>
            </a:r>
            <a:r>
              <a:rPr lang="en-US" altLang="zh-CN" sz="3600" kern="0" spc="0">
                <a:solidFill>
                  <a:schemeClr val="bg1">
                    <a:lumMod val="75000"/>
                  </a:schemeClr>
                </a:solidFill>
                <a:uFillTx/>
                <a:ea typeface="Microsoft YaHei Bold" panose="020B0503020204020204" charset="-122"/>
              </a:rPr>
              <a:t>: one way for GeoAI</a:t>
            </a:r>
            <a:endParaRPr lang="en-US" altLang="zh-CN" sz="3600" kern="0" spc="0">
              <a:solidFill>
                <a:schemeClr val="bg1">
                  <a:lumMod val="75000"/>
                </a:schemeClr>
              </a:solidFill>
              <a:uFillTx/>
              <a:ea typeface="Microsoft YaHei Bold" panose="020B0503020204020204" charset="-122"/>
            </a:endParaRPr>
          </a:p>
        </p:txBody>
      </p:sp>
      <p:sp>
        <p:nvSpPr>
          <p:cNvPr id="4" name="文本占位符 3"/>
          <p:cNvSpPr>
            <a:spLocks noGrp="1"/>
          </p:cNvSpPr>
          <p:nvPr>
            <p:ph type="body" sz="quarter" idx="11"/>
          </p:nvPr>
        </p:nvSpPr>
        <p:spPr>
          <a:xfrm>
            <a:off x="2244356" y="5477421"/>
            <a:ext cx="1987550" cy="312420"/>
          </a:xfrm>
          <a:noFill/>
          <a:extLst>
            <a:ext uri="{909E8E84-426E-40DD-AFC4-6F175D3DCCD1}">
              <a14:hiddenFill xmlns:a14="http://schemas.microsoft.com/office/drawing/2010/main">
                <a:solidFill>
                  <a:schemeClr val="bg1">
                    <a:lumMod val="50000"/>
                  </a:schemeClr>
                </a:solidFill>
              </a14:hiddenFill>
            </a:ext>
          </a:extLst>
        </p:spPr>
        <p:txBody>
          <a:bodyPr/>
          <a:lstStyle/>
          <a:p>
            <a:r>
              <a:rPr sz="1600">
                <a:solidFill>
                  <a:schemeClr val="bg1">
                    <a:lumMod val="50000"/>
                  </a:schemeClr>
                </a:solidFill>
              </a:rPr>
              <a:t>李锦韬</a:t>
            </a:r>
            <a:endParaRPr sz="1600">
              <a:solidFill>
                <a:schemeClr val="bg1">
                  <a:lumMod val="50000"/>
                </a:schemeClr>
              </a:solidFill>
            </a:endParaRPr>
          </a:p>
        </p:txBody>
      </p:sp>
      <p:sp>
        <p:nvSpPr>
          <p:cNvPr id="5" name="文本占位符 4"/>
          <p:cNvSpPr>
            <a:spLocks noGrp="1"/>
          </p:cNvSpPr>
          <p:nvPr>
            <p:ph type="body" sz="quarter" idx="12"/>
          </p:nvPr>
        </p:nvSpPr>
        <p:spPr>
          <a:xfrm>
            <a:off x="4946015" y="5477510"/>
            <a:ext cx="2301240" cy="312420"/>
          </a:xfrm>
          <a:noFill/>
          <a:extLst>
            <a:ext uri="{909E8E84-426E-40DD-AFC4-6F175D3DCCD1}">
              <a14:hiddenFill xmlns:a14="http://schemas.microsoft.com/office/drawing/2010/main">
                <a:solidFill>
                  <a:schemeClr val="bg1">
                    <a:lumMod val="50000"/>
                  </a:schemeClr>
                </a:solidFill>
              </a14:hiddenFill>
            </a:ext>
          </a:extLst>
        </p:spPr>
        <p:txBody>
          <a:bodyPr wrap="square"/>
          <a:lstStyle/>
          <a:p>
            <a:r>
              <a:rPr sz="1600">
                <a:solidFill>
                  <a:schemeClr val="bg1">
                    <a:lumMod val="50000"/>
                  </a:schemeClr>
                </a:solidFill>
                <a:sym typeface="+mn-ea"/>
              </a:rPr>
              <a:t>深度学习技术与</a:t>
            </a:r>
            <a:r>
              <a:rPr sz="1600">
                <a:solidFill>
                  <a:schemeClr val="bg1">
                    <a:lumMod val="50000"/>
                  </a:schemeClr>
                </a:solidFill>
                <a:sym typeface="+mn-ea"/>
              </a:rPr>
              <a:t>应用</a:t>
            </a:r>
            <a:endParaRPr sz="1600">
              <a:solidFill>
                <a:schemeClr val="bg1">
                  <a:lumMod val="50000"/>
                </a:schemeClr>
              </a:solidFill>
              <a:sym typeface="+mn-ea"/>
            </a:endParaRPr>
          </a:p>
        </p:txBody>
      </p:sp>
      <p:sp>
        <p:nvSpPr>
          <p:cNvPr id="6" name="文本占位符 5"/>
          <p:cNvSpPr>
            <a:spLocks noGrp="1"/>
          </p:cNvSpPr>
          <p:nvPr>
            <p:ph type="body" sz="quarter" idx="13"/>
          </p:nvPr>
        </p:nvSpPr>
        <p:spPr>
          <a:xfrm>
            <a:off x="7959090" y="5477510"/>
            <a:ext cx="2301240" cy="312420"/>
          </a:xfrm>
          <a:noFill/>
          <a:extLst>
            <a:ext uri="{909E8E84-426E-40DD-AFC4-6F175D3DCCD1}">
              <a14:hiddenFill xmlns:a14="http://schemas.microsoft.com/office/drawing/2010/main">
                <a:solidFill>
                  <a:schemeClr val="bg1">
                    <a:lumMod val="50000"/>
                  </a:schemeClr>
                </a:solidFill>
              </a14:hiddenFill>
            </a:ext>
          </a:extLst>
        </p:spPr>
        <p:txBody>
          <a:bodyPr wrap="square"/>
          <a:lstStyle/>
          <a:p>
            <a:r>
              <a:rPr lang="en-US" altLang="zh-CN" sz="1600">
                <a:solidFill>
                  <a:schemeClr val="bg1">
                    <a:lumMod val="50000"/>
                  </a:schemeClr>
                </a:solidFill>
              </a:rPr>
              <a:t>2023-07</a:t>
            </a:r>
            <a:endParaRPr lang="en-US" altLang="zh-CN" sz="1600">
              <a:solidFill>
                <a:schemeClr val="bg1">
                  <a:lumMod val="50000"/>
                </a:schemeClr>
              </a:solidFill>
            </a:endParaRPr>
          </a:p>
        </p:txBody>
      </p:sp>
      <p:pic>
        <p:nvPicPr>
          <p:cNvPr id="7" name="图片 6"/>
          <p:cNvPicPr>
            <a:picLocks noChangeAspect="1"/>
          </p:cNvPicPr>
          <p:nvPr/>
        </p:nvPicPr>
        <p:blipFill>
          <a:blip r:embed="rId1"/>
          <a:stretch>
            <a:fillRect/>
          </a:stretch>
        </p:blipFill>
        <p:spPr>
          <a:xfrm>
            <a:off x="4314190" y="912495"/>
            <a:ext cx="3561715" cy="11912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p>
            <a:r>
              <a:rPr lang="en-US" altLang="zh-CN"/>
              <a:t>Training()</a:t>
            </a:r>
            <a:endParaRPr lang="en-US" altLang="zh-CN"/>
          </a:p>
        </p:txBody>
      </p:sp>
      <p:pic>
        <p:nvPicPr>
          <p:cNvPr id="7" name="图片 6" descr="train-dem1"/>
          <p:cNvPicPr>
            <a:picLocks noChangeAspect="1"/>
          </p:cNvPicPr>
          <p:nvPr/>
        </p:nvPicPr>
        <p:blipFill>
          <a:blip r:embed="rId1"/>
          <a:stretch>
            <a:fillRect/>
          </a:stretch>
        </p:blipFill>
        <p:spPr>
          <a:xfrm>
            <a:off x="537210" y="1113155"/>
            <a:ext cx="4580255" cy="2751455"/>
          </a:xfrm>
          <a:prstGeom prst="rect">
            <a:avLst/>
          </a:prstGeom>
        </p:spPr>
      </p:pic>
      <p:pic>
        <p:nvPicPr>
          <p:cNvPr id="8" name="图片 7" descr="train-dem2"/>
          <p:cNvPicPr>
            <a:picLocks noChangeAspect="1"/>
          </p:cNvPicPr>
          <p:nvPr/>
        </p:nvPicPr>
        <p:blipFill>
          <a:blip r:embed="rId2"/>
          <a:stretch>
            <a:fillRect/>
          </a:stretch>
        </p:blipFill>
        <p:spPr>
          <a:xfrm>
            <a:off x="537210" y="4038600"/>
            <a:ext cx="4580255" cy="2751455"/>
          </a:xfrm>
          <a:prstGeom prst="rect">
            <a:avLst/>
          </a:prstGeom>
        </p:spPr>
      </p:pic>
      <p:pic>
        <p:nvPicPr>
          <p:cNvPr id="9" name="图片 8" descr="train-fashionmnist"/>
          <p:cNvPicPr>
            <a:picLocks noChangeAspect="1"/>
          </p:cNvPicPr>
          <p:nvPr/>
        </p:nvPicPr>
        <p:blipFill>
          <a:blip r:embed="rId3"/>
          <a:stretch>
            <a:fillRect/>
          </a:stretch>
        </p:blipFill>
        <p:spPr>
          <a:xfrm>
            <a:off x="5847080" y="861060"/>
            <a:ext cx="4580255" cy="2751455"/>
          </a:xfrm>
          <a:prstGeom prst="rect">
            <a:avLst/>
          </a:prstGeom>
        </p:spPr>
      </p:pic>
      <p:pic>
        <p:nvPicPr>
          <p:cNvPr id="10" name="图片 9" descr="train-eurosat"/>
          <p:cNvPicPr>
            <a:picLocks noChangeAspect="1"/>
          </p:cNvPicPr>
          <p:nvPr/>
        </p:nvPicPr>
        <p:blipFill>
          <a:blip r:embed="rId4"/>
          <a:stretch>
            <a:fillRect/>
          </a:stretch>
        </p:blipFill>
        <p:spPr>
          <a:xfrm>
            <a:off x="5847080" y="4038600"/>
            <a:ext cx="4580255" cy="2751455"/>
          </a:xfrm>
          <a:prstGeom prst="rect">
            <a:avLst/>
          </a:prstGeom>
        </p:spPr>
      </p:pic>
      <p:sp>
        <p:nvSpPr>
          <p:cNvPr id="2" name="文本框 1"/>
          <p:cNvSpPr txBox="1"/>
          <p:nvPr/>
        </p:nvSpPr>
        <p:spPr>
          <a:xfrm>
            <a:off x="536893" y="3465830"/>
            <a:ext cx="747395" cy="398780"/>
          </a:xfrm>
          <a:prstGeom prst="rect">
            <a:avLst/>
          </a:prstGeom>
          <a:noFill/>
        </p:spPr>
        <p:txBody>
          <a:bodyPr wrap="non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DEM</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p:cNvSpPr txBox="1"/>
          <p:nvPr/>
        </p:nvSpPr>
        <p:spPr>
          <a:xfrm>
            <a:off x="536893" y="6391275"/>
            <a:ext cx="747395" cy="398780"/>
          </a:xfrm>
          <a:prstGeom prst="rect">
            <a:avLst/>
          </a:prstGeom>
          <a:noFill/>
        </p:spPr>
        <p:txBody>
          <a:bodyPr wrap="non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DEM</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文本框 3"/>
          <p:cNvSpPr txBox="1"/>
          <p:nvPr/>
        </p:nvSpPr>
        <p:spPr>
          <a:xfrm>
            <a:off x="5846763" y="3465830"/>
            <a:ext cx="1875155" cy="398780"/>
          </a:xfrm>
          <a:prstGeom prst="rect">
            <a:avLst/>
          </a:prstGeom>
          <a:noFill/>
        </p:spPr>
        <p:txBody>
          <a:bodyPr wrap="non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FashionMNIST</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文本框 4"/>
          <p:cNvSpPr txBox="1"/>
          <p:nvPr/>
        </p:nvSpPr>
        <p:spPr>
          <a:xfrm>
            <a:off x="5861051" y="6391275"/>
            <a:ext cx="1212850" cy="398780"/>
          </a:xfrm>
          <a:prstGeom prst="rect">
            <a:avLst/>
          </a:prstGeom>
          <a:noFill/>
        </p:spPr>
        <p:txBody>
          <a:bodyPr wrap="none" rtlCol="0">
            <a:spAutoFit/>
          </a:bodyPr>
          <a:p>
            <a:pPr algn="ctr"/>
            <a:r>
              <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rPr>
              <a:t>EuroSAT</a:t>
            </a:r>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p>
            <a:r>
              <a:rPr lang="en-US" altLang="zh-CN"/>
              <a:t>Results</a:t>
            </a:r>
            <a:endParaRPr lang="en-US" altLang="zh-CN"/>
          </a:p>
        </p:txBody>
      </p:sp>
      <p:pic>
        <p:nvPicPr>
          <p:cNvPr id="11" name="图片 10" descr="dem_ConvCNP_img_baselines"/>
          <p:cNvPicPr>
            <a:picLocks noChangeAspect="1"/>
          </p:cNvPicPr>
          <p:nvPr/>
        </p:nvPicPr>
        <p:blipFill>
          <a:blip r:embed="rId1"/>
          <a:stretch>
            <a:fillRect/>
          </a:stretch>
        </p:blipFill>
        <p:spPr>
          <a:xfrm>
            <a:off x="0" y="1026160"/>
            <a:ext cx="4530090" cy="5344795"/>
          </a:xfrm>
          <a:prstGeom prst="rect">
            <a:avLst/>
          </a:prstGeom>
        </p:spPr>
      </p:pic>
      <p:pic>
        <p:nvPicPr>
          <p:cNvPr id="12" name="图片 11" descr="eurosat_ConvCNP_img_baselines"/>
          <p:cNvPicPr>
            <a:picLocks noChangeAspect="1"/>
          </p:cNvPicPr>
          <p:nvPr/>
        </p:nvPicPr>
        <p:blipFill>
          <a:blip r:embed="rId2"/>
          <a:stretch>
            <a:fillRect/>
          </a:stretch>
        </p:blipFill>
        <p:spPr>
          <a:xfrm>
            <a:off x="7661910" y="1026160"/>
            <a:ext cx="4530090" cy="5344795"/>
          </a:xfrm>
          <a:prstGeom prst="rect">
            <a:avLst/>
          </a:prstGeom>
        </p:spPr>
      </p:pic>
      <p:pic>
        <p:nvPicPr>
          <p:cNvPr id="13" name="图片 12" descr="fashionmnist_ConvCNP_img_baselines"/>
          <p:cNvPicPr>
            <a:picLocks noChangeAspect="1"/>
          </p:cNvPicPr>
          <p:nvPr/>
        </p:nvPicPr>
        <p:blipFill>
          <a:blip r:embed="rId3"/>
          <a:stretch>
            <a:fillRect/>
          </a:stretch>
        </p:blipFill>
        <p:spPr>
          <a:xfrm>
            <a:off x="3828415" y="1009650"/>
            <a:ext cx="4534535" cy="53447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p>
            <a:r>
              <a:rPr lang="en-US" altLang="zh-CN"/>
              <a:t>Results</a:t>
            </a:r>
            <a:endParaRPr lang="en-US" altLang="zh-CN"/>
          </a:p>
        </p:txBody>
      </p:sp>
      <p:pic>
        <p:nvPicPr>
          <p:cNvPr id="7" name="图片 6" descr="dem_ConvCNP_superes"/>
          <p:cNvPicPr>
            <a:picLocks noChangeAspect="1"/>
          </p:cNvPicPr>
          <p:nvPr/>
        </p:nvPicPr>
        <p:blipFill>
          <a:blip r:embed="rId1"/>
          <a:stretch>
            <a:fillRect/>
          </a:stretch>
        </p:blipFill>
        <p:spPr>
          <a:xfrm>
            <a:off x="904875" y="954405"/>
            <a:ext cx="4612640" cy="2008505"/>
          </a:xfrm>
          <a:prstGeom prst="rect">
            <a:avLst/>
          </a:prstGeom>
        </p:spPr>
      </p:pic>
      <p:pic>
        <p:nvPicPr>
          <p:cNvPr id="8" name="图片 7" descr="fashionmnist_ConvCNP_superes"/>
          <p:cNvPicPr>
            <a:picLocks noChangeAspect="1"/>
          </p:cNvPicPr>
          <p:nvPr/>
        </p:nvPicPr>
        <p:blipFill>
          <a:blip r:embed="rId2"/>
          <a:stretch>
            <a:fillRect/>
          </a:stretch>
        </p:blipFill>
        <p:spPr>
          <a:xfrm>
            <a:off x="904875" y="2880995"/>
            <a:ext cx="4612005" cy="2024380"/>
          </a:xfrm>
          <a:prstGeom prst="rect">
            <a:avLst/>
          </a:prstGeom>
        </p:spPr>
      </p:pic>
      <p:pic>
        <p:nvPicPr>
          <p:cNvPr id="9" name="图片 8" descr="eurosat_ConvCNP_superes"/>
          <p:cNvPicPr>
            <a:picLocks noChangeAspect="1"/>
          </p:cNvPicPr>
          <p:nvPr/>
        </p:nvPicPr>
        <p:blipFill>
          <a:blip r:embed="rId3"/>
          <a:stretch>
            <a:fillRect/>
          </a:stretch>
        </p:blipFill>
        <p:spPr>
          <a:xfrm>
            <a:off x="896620" y="4765675"/>
            <a:ext cx="4643755" cy="2021840"/>
          </a:xfrm>
          <a:prstGeom prst="rect">
            <a:avLst/>
          </a:prstGeom>
        </p:spPr>
      </p:pic>
      <p:pic>
        <p:nvPicPr>
          <p:cNvPr id="11" name="图片 10" descr="demo1"/>
          <p:cNvPicPr>
            <a:picLocks noChangeAspect="1"/>
          </p:cNvPicPr>
          <p:nvPr/>
        </p:nvPicPr>
        <p:blipFill>
          <a:blip r:embed="rId4"/>
          <a:stretch>
            <a:fillRect/>
          </a:stretch>
        </p:blipFill>
        <p:spPr>
          <a:xfrm>
            <a:off x="5516880" y="470535"/>
            <a:ext cx="4608830" cy="62547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p>
            <a:r>
              <a:rPr lang="en-US" altLang="zh-CN"/>
              <a:t>Next Plan</a:t>
            </a:r>
            <a:endParaRPr lang="en-US" altLang="zh-CN"/>
          </a:p>
        </p:txBody>
      </p:sp>
      <p:sp>
        <p:nvSpPr>
          <p:cNvPr id="7" name="文本框 6"/>
          <p:cNvSpPr txBox="1"/>
          <p:nvPr/>
        </p:nvSpPr>
        <p:spPr>
          <a:xfrm>
            <a:off x="443230" y="861060"/>
            <a:ext cx="11466195" cy="4730750"/>
          </a:xfrm>
          <a:prstGeom prst="rect">
            <a:avLst/>
          </a:prstGeom>
          <a:noFill/>
        </p:spPr>
        <p:txBody>
          <a:bodyPr wrap="square" rtlCol="0" anchor="t">
            <a:spAutoFit/>
          </a:bodyPr>
          <a:p>
            <a:pPr indent="0" algn="just">
              <a:lnSpc>
                <a:spcPct val="130000"/>
              </a:lnSpc>
              <a:buFont typeface="Arial" panose="020B0604020202020204" pitchFamily="34" charset="0"/>
              <a:buNone/>
            </a:pP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实验效果不理想</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网络</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结构</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如何更好地完成位置</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聚合编码（考虑参考</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ViT</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参数量不够（当前参数量为</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3</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万</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左右）</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ConvCNP</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模型中的编码器和解码器进一步</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改进</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数据集</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公开的地学数据集有限，且缺少合适的评价</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方法</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河流和山脉居多，如何处理细粒度</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结构</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如何更好地引入地学先验</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知识</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lvl="0" indent="0" algn="just">
              <a:lnSpc>
                <a:spcPct val="130000"/>
              </a:lnSpc>
              <a:buNone/>
            </a:pP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调整身心</a:t>
            </a:r>
            <a:r>
              <a:rPr lang="en-US" altLang="zh-CN" sz="2400"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2400" dirty="0">
              <a:latin typeface="Arial" panose="020B0604020202020204" pitchFamily="34" charset="0"/>
              <a:ea typeface="微软雅黑" panose="020B0503020204020204" pitchFamily="34" charset="-122"/>
              <a:cs typeface="+mn-ea"/>
              <a:sym typeface="Arial" panose="020B0604020202020204" pitchFamily="34" charset="0"/>
            </a:endParaRPr>
          </a:p>
          <a:p>
            <a:pPr lvl="0" indent="0" algn="just">
              <a:lnSpc>
                <a:spcPct val="130000"/>
              </a:lnSpc>
              <a:buNone/>
            </a:pP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工作仍比较初步</a:t>
            </a:r>
            <a:r>
              <a:rPr lang="en-US" altLang="zh-CN" sz="2400"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24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Thanks for attention</a:t>
            </a:r>
            <a:endParaRPr lang="en-US" altLang="zh-CN"/>
          </a:p>
        </p:txBody>
      </p:sp>
      <p:sp>
        <p:nvSpPr>
          <p:cNvPr id="3" name="副标题 2"/>
          <p:cNvSpPr>
            <a:spLocks noGrp="1"/>
          </p:cNvSpPr>
          <p:nvPr>
            <p:ph type="subTitle" idx="1"/>
          </p:nvPr>
        </p:nvSpPr>
        <p:spPr/>
        <p:txBody>
          <a:bodyPr>
            <a:normAutofit fontScale="87500"/>
          </a:bodyPr>
          <a:lstStyle/>
          <a:p>
            <a:r>
              <a:rPr lang="zh-CN" altLang="en-US"/>
              <a:t>李锦韬</a:t>
            </a:r>
            <a:r>
              <a:rPr lang="en-US" altLang="zh-CN"/>
              <a:t> 2023-07</a:t>
            </a:r>
            <a:endParaRPr lang="en-US" altLang="zh-CN"/>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t>Background</a:t>
            </a:r>
            <a:endParaRPr lang="en-US" altLang="zh-CN"/>
          </a:p>
        </p:txBody>
      </p:sp>
      <p:sp>
        <p:nvSpPr>
          <p:cNvPr id="3" name="文本框 2"/>
          <p:cNvSpPr txBox="1"/>
          <p:nvPr/>
        </p:nvSpPr>
        <p:spPr>
          <a:xfrm>
            <a:off x="443230" y="861060"/>
            <a:ext cx="11183620" cy="1691640"/>
          </a:xfrm>
          <a:prstGeom prst="rect">
            <a:avLst/>
          </a:prstGeom>
          <a:noFill/>
        </p:spPr>
        <p:txBody>
          <a:bodyPr wrap="square" rtlCol="0" anchor="t">
            <a:spAutoFit/>
          </a:bodyPr>
          <a:lstStyle/>
          <a:p>
            <a:pPr marL="342900" indent="-342900" algn="just" fontAlgn="auto">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地统计（</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GeoStatistics</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）：地学领域不仅关注未知点的</a:t>
            </a:r>
            <a:r>
              <a:rPr lang="zh-CN" altLang="en-US" sz="2000" b="1" dirty="0">
                <a:latin typeface="Microsoft YaHei Bold" panose="020B0503020204020204" charset="-122"/>
                <a:ea typeface="Microsoft YaHei Bold" panose="020B0503020204020204" charset="-122"/>
                <a:cs typeface="+mn-ea"/>
                <a:sym typeface="Arial" panose="020B0604020202020204" pitchFamily="34" charset="0"/>
              </a:rPr>
              <a:t>预测值</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，也关注其</a:t>
            </a:r>
            <a:r>
              <a:rPr lang="zh-CN" altLang="en-US" sz="2000" b="1" dirty="0">
                <a:latin typeface="Microsoft YaHei Bold" panose="020B0503020204020204" charset="-122"/>
                <a:ea typeface="Microsoft YaHei Bold" panose="020B0503020204020204" charset="-122"/>
                <a:cs typeface="+mn-ea"/>
                <a:sym typeface="Arial" panose="020B0604020202020204" pitchFamily="34" charset="0"/>
              </a:rPr>
              <a:t>不确定度</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稀疏分布且不均匀的</a:t>
            </a:r>
            <a:r>
              <a:rPr lang="zh-CN" altLang="en-US" sz="2000" b="1" dirty="0">
                <a:latin typeface="Microsoft YaHei Bold" panose="020B0503020204020204" charset="-122"/>
                <a:ea typeface="Microsoft YaHei Bold" panose="020B0503020204020204" charset="-122"/>
                <a:cs typeface="+mn-ea"/>
                <a:sym typeface="Arial" panose="020B0604020202020204" pitchFamily="34" charset="0"/>
              </a:rPr>
              <a:t>点参考数据</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（不满足独立同分布假设，难以重复观测）</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最常见的任务：空间插值</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空间预测</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最常用的方法：克里金法及各种克里金衍生方法（本质</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是高斯过程回归）</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2" name="图片 1"/>
          <p:cNvPicPr>
            <a:picLocks noChangeAspect="1"/>
          </p:cNvPicPr>
          <p:nvPr/>
        </p:nvPicPr>
        <p:blipFill>
          <a:blip r:embed="rId1"/>
          <a:stretch>
            <a:fillRect/>
          </a:stretch>
        </p:blipFill>
        <p:spPr>
          <a:xfrm>
            <a:off x="557530" y="2593975"/>
            <a:ext cx="5828665" cy="3956050"/>
          </a:xfrm>
          <a:prstGeom prst="rect">
            <a:avLst/>
          </a:prstGeom>
        </p:spPr>
      </p:pic>
      <p:pic>
        <p:nvPicPr>
          <p:cNvPr id="5" name="图片 4"/>
          <p:cNvPicPr>
            <a:picLocks noChangeAspect="1"/>
          </p:cNvPicPr>
          <p:nvPr/>
        </p:nvPicPr>
        <p:blipFill>
          <a:blip r:embed="rId2"/>
          <a:stretch>
            <a:fillRect/>
          </a:stretch>
        </p:blipFill>
        <p:spPr>
          <a:xfrm>
            <a:off x="6438265" y="3335655"/>
            <a:ext cx="5393055" cy="24726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t>Background</a:t>
            </a:r>
            <a:endParaRPr lang="en-US" altLang="zh-CN"/>
          </a:p>
        </p:txBody>
      </p:sp>
      <p:sp>
        <p:nvSpPr>
          <p:cNvPr id="3" name="文本框 2"/>
          <p:cNvSpPr txBox="1"/>
          <p:nvPr/>
        </p:nvSpPr>
        <p:spPr>
          <a:xfrm>
            <a:off x="443230" y="861060"/>
            <a:ext cx="11183620" cy="1291590"/>
          </a:xfrm>
          <a:prstGeom prst="rect">
            <a:avLst/>
          </a:prstGeom>
          <a:noFill/>
        </p:spPr>
        <p:txBody>
          <a:bodyPr wrap="square" rtlCol="0" anchor="t">
            <a:spAutoFit/>
          </a:bodyPr>
          <a:lstStyle/>
          <a:p>
            <a:pPr marL="342900" indent="-342900" algn="just" fontAlgn="auto">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地理学</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第一定律：距离越近的地物具有越高的相关性</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fontAlgn="auto">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克里金方法（高斯过程回归）</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4" name="图片 3"/>
          <p:cNvPicPr>
            <a:picLocks noChangeAspect="1"/>
          </p:cNvPicPr>
          <p:nvPr/>
        </p:nvPicPr>
        <p:blipFill>
          <a:blip r:embed="rId1"/>
          <a:stretch>
            <a:fillRect/>
          </a:stretch>
        </p:blipFill>
        <p:spPr>
          <a:xfrm>
            <a:off x="7689215" y="2042160"/>
            <a:ext cx="4167505" cy="3813810"/>
          </a:xfrm>
          <a:prstGeom prst="rect">
            <a:avLst/>
          </a:prstGeom>
        </p:spPr>
      </p:pic>
      <p:pic>
        <p:nvPicPr>
          <p:cNvPr id="7" name="图片 6"/>
          <p:cNvPicPr>
            <a:picLocks noChangeAspect="1"/>
          </p:cNvPicPr>
          <p:nvPr/>
        </p:nvPicPr>
        <p:blipFill>
          <a:blip r:embed="rId2"/>
          <a:srcRect l="10042"/>
          <a:stretch>
            <a:fillRect/>
          </a:stretch>
        </p:blipFill>
        <p:spPr>
          <a:xfrm>
            <a:off x="275590" y="4072890"/>
            <a:ext cx="3657600" cy="2339975"/>
          </a:xfrm>
          <a:prstGeom prst="rect">
            <a:avLst/>
          </a:prstGeom>
        </p:spPr>
      </p:pic>
      <p:pic>
        <p:nvPicPr>
          <p:cNvPr id="8" name="图片 7"/>
          <p:cNvPicPr>
            <a:picLocks noChangeAspect="1"/>
          </p:cNvPicPr>
          <p:nvPr/>
        </p:nvPicPr>
        <p:blipFill>
          <a:blip r:embed="rId3"/>
          <a:stretch>
            <a:fillRect/>
          </a:stretch>
        </p:blipFill>
        <p:spPr>
          <a:xfrm>
            <a:off x="4334510" y="3784600"/>
            <a:ext cx="3354705" cy="2622550"/>
          </a:xfrm>
          <a:prstGeom prst="rect">
            <a:avLst/>
          </a:prstGeom>
        </p:spPr>
      </p:pic>
      <p:pic>
        <p:nvPicPr>
          <p:cNvPr id="9" name="图片 8"/>
          <p:cNvPicPr>
            <a:picLocks noChangeAspect="1"/>
          </p:cNvPicPr>
          <p:nvPr/>
        </p:nvPicPr>
        <p:blipFill>
          <a:blip r:embed="rId4"/>
          <a:stretch>
            <a:fillRect/>
          </a:stretch>
        </p:blipFill>
        <p:spPr>
          <a:xfrm>
            <a:off x="488315" y="1910080"/>
            <a:ext cx="3846195" cy="2001520"/>
          </a:xfrm>
          <a:prstGeom prst="rect">
            <a:avLst/>
          </a:prstGeom>
        </p:spPr>
      </p:pic>
      <p:pic>
        <p:nvPicPr>
          <p:cNvPr id="2" name="图片 1"/>
          <p:cNvPicPr>
            <a:picLocks noChangeAspect="1"/>
          </p:cNvPicPr>
          <p:nvPr/>
        </p:nvPicPr>
        <p:blipFill>
          <a:blip r:embed="rId5"/>
          <a:stretch>
            <a:fillRect/>
          </a:stretch>
        </p:blipFill>
        <p:spPr>
          <a:xfrm>
            <a:off x="4819015" y="1782445"/>
            <a:ext cx="2599690" cy="200215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p>
            <a:r>
              <a:rPr lang="en-US" altLang="zh-CN"/>
              <a:t>Gauss Process</a:t>
            </a:r>
            <a:r>
              <a:t>（</a:t>
            </a:r>
            <a:r>
              <a:rPr lang="en-US" altLang="zh-CN"/>
              <a:t>GP</a:t>
            </a:r>
            <a:r>
              <a:t>）</a:t>
            </a:r>
          </a:p>
        </p:txBody>
      </p:sp>
      <p:sp>
        <p:nvSpPr>
          <p:cNvPr id="7" name="文本框 6"/>
          <p:cNvSpPr txBox="1"/>
          <p:nvPr/>
        </p:nvSpPr>
        <p:spPr>
          <a:xfrm>
            <a:off x="443230" y="861060"/>
            <a:ext cx="11466195" cy="3771900"/>
          </a:xfrm>
          <a:prstGeom prst="rect">
            <a:avLst/>
          </a:prstGeom>
          <a:noFill/>
        </p:spPr>
        <p:txBody>
          <a:bodyPr wrap="square" rtlCol="0" anchor="t">
            <a:spAutoFit/>
          </a:bodyPr>
          <a:p>
            <a:pPr indent="0" algn="just">
              <a:lnSpc>
                <a:spcPct val="130000"/>
              </a:lnSpc>
              <a:buFont typeface="Arial" panose="020B0604020202020204" pitchFamily="34" charset="0"/>
              <a:buNone/>
            </a:pPr>
            <a:r>
              <a:rPr lang="zh-CN" altLang="en-US" sz="2400" b="1" dirty="0">
                <a:latin typeface="Microsoft YaHei Bold" panose="020B0503020204020204" charset="-122"/>
                <a:ea typeface="Microsoft YaHei Bold" panose="020B0503020204020204" charset="-122"/>
                <a:cs typeface="+mn-ea"/>
                <a:sym typeface="Arial" panose="020B0604020202020204" pitchFamily="34" charset="0"/>
              </a:rPr>
              <a:t>随机过程：函数的分布</a:t>
            </a:r>
            <a:endParaRPr lang="en-US" altLang="zh-CN" sz="2400" b="1" dirty="0">
              <a:latin typeface="Microsoft YaHei Bold" panose="020B0503020204020204" charset="-122"/>
              <a:ea typeface="Microsoft YaHei Bold" panose="020B0503020204020204" charset="-122"/>
              <a:cs typeface="+mn-ea"/>
              <a:sym typeface="Arial" panose="020B0604020202020204" pitchFamily="34" charset="0"/>
            </a:endParaRPr>
          </a:p>
          <a:p>
            <a:pPr indent="0" algn="just">
              <a:lnSpc>
                <a:spcPct val="130000"/>
              </a:lnSpc>
              <a:buFont typeface="Arial" panose="020B0604020202020204" pitchFamily="34" charset="0"/>
              <a:buNone/>
            </a:pPr>
            <a:r>
              <a:rPr lang="en-US" altLang="zh-CN" sz="2000" b="1" dirty="0">
                <a:latin typeface="Microsoft YaHei Bold" panose="020B0503020204020204" charset="-122"/>
                <a:ea typeface="Microsoft YaHei Bold" panose="020B0503020204020204" charset="-122"/>
                <a:cs typeface="+mn-ea"/>
                <a:sym typeface="Arial" panose="020B0604020202020204" pitchFamily="34" charset="0"/>
              </a:rPr>
              <a:t>优点</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en-US" altLang="zh-CN" sz="2000" dirty="0">
                <a:latin typeface="Microsoft YaHei" panose="020B0503020204020204" charset="-122"/>
                <a:ea typeface="Microsoft YaHei" panose="020B0503020204020204" charset="-122"/>
                <a:cs typeface="+mn-ea"/>
                <a:sym typeface="Arial" panose="020B0604020202020204" pitchFamily="34" charset="0"/>
              </a:rPr>
              <a:t>支持非线性拟合和平滑</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en-US" altLang="zh-CN" sz="2000" dirty="0">
                <a:latin typeface="Microsoft YaHei" panose="020B0503020204020204" charset="-122"/>
                <a:ea typeface="Microsoft YaHei" panose="020B0503020204020204" charset="-122"/>
                <a:cs typeface="+mn-ea"/>
                <a:sym typeface="Arial" panose="020B0604020202020204" pitchFamily="34" charset="0"/>
              </a:rPr>
              <a:t>不确定性与预测结果同步输出</a:t>
            </a:r>
            <a:endParaRPr lang="en-US" altLang="zh-CN" sz="2000" dirty="0">
              <a:latin typeface="Microsoft YaHei" panose="020B0503020204020204" charset="-122"/>
              <a:ea typeface="Microsoft YaHei" panose="020B050302020402020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en-US" altLang="zh-CN" sz="2000" dirty="0">
                <a:latin typeface="Microsoft YaHei" panose="020B0503020204020204" charset="-122"/>
                <a:ea typeface="Microsoft YaHei" panose="020B0503020204020204" charset="-122"/>
                <a:cs typeface="+mn-ea"/>
                <a:sym typeface="Arial" panose="020B0604020202020204" pitchFamily="34" charset="0"/>
              </a:rPr>
              <a:t>天然的贝叶斯正则</a:t>
            </a:r>
            <a:r>
              <a:rPr lang="zh-CN" altLang="en-US" sz="2000" dirty="0">
                <a:latin typeface="Microsoft YaHei" panose="020B0503020204020204" charset="-122"/>
                <a:ea typeface="Microsoft YaHei" panose="020B0503020204020204" charset="-122"/>
                <a:cs typeface="+mn-ea"/>
                <a:sym typeface="Arial" panose="020B0604020202020204" pitchFamily="34" charset="0"/>
              </a:rPr>
              <a:t>化</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indent="0" algn="just">
              <a:lnSpc>
                <a:spcPct val="130000"/>
              </a:lnSpc>
              <a:buFont typeface="Arial" panose="020B0604020202020204" pitchFamily="34" charset="0"/>
              <a:buNone/>
            </a:pPr>
            <a:r>
              <a:rPr lang="zh-CN" altLang="en-US" sz="2000" b="1" dirty="0">
                <a:latin typeface="Microsoft YaHei Bold" panose="020B0503020204020204" charset="-122"/>
                <a:ea typeface="Microsoft YaHei Bold" panose="020B0503020204020204" charset="-122"/>
                <a:cs typeface="+mn-ea"/>
                <a:sym typeface="Arial" panose="020B0604020202020204" pitchFamily="34" charset="0"/>
              </a:rPr>
              <a:t>缺点</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计算和存储复杂度高</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非共轭先验时的推断问题</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超参数优化问题</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8" name="图片 7"/>
          <p:cNvPicPr>
            <a:picLocks noChangeAspect="1"/>
          </p:cNvPicPr>
          <p:nvPr/>
        </p:nvPicPr>
        <p:blipFill>
          <a:blip r:embed="rId1"/>
          <a:stretch>
            <a:fillRect/>
          </a:stretch>
        </p:blipFill>
        <p:spPr>
          <a:xfrm>
            <a:off x="2802255" y="4456430"/>
            <a:ext cx="8737600" cy="2221230"/>
          </a:xfrm>
          <a:prstGeom prst="rect">
            <a:avLst/>
          </a:prstGeom>
        </p:spPr>
      </p:pic>
      <p:pic>
        <p:nvPicPr>
          <p:cNvPr id="9" name="图片 8"/>
          <p:cNvPicPr>
            <a:picLocks noChangeAspect="1"/>
          </p:cNvPicPr>
          <p:nvPr/>
        </p:nvPicPr>
        <p:blipFill>
          <a:blip r:embed="rId2"/>
          <a:stretch>
            <a:fillRect/>
          </a:stretch>
        </p:blipFill>
        <p:spPr>
          <a:xfrm>
            <a:off x="5488940" y="932815"/>
            <a:ext cx="6107430" cy="34518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7" name="标题 6"/>
          <p:cNvSpPr>
            <a:spLocks noGrp="1"/>
          </p:cNvSpPr>
          <p:nvPr>
            <p:ph type="title"/>
          </p:nvPr>
        </p:nvSpPr>
        <p:spPr/>
        <p:txBody>
          <a:bodyPr/>
          <a:p>
            <a:r>
              <a:rPr lang="zh-CN" altLang="en-US"/>
              <a:t>Neural Network（</a:t>
            </a:r>
            <a:r>
              <a:rPr lang="en-US" altLang="zh-CN"/>
              <a:t>NN</a:t>
            </a:r>
            <a:r>
              <a:rPr lang="zh-CN" altLang="en-US"/>
              <a:t>）</a:t>
            </a:r>
            <a:endParaRPr lang="zh-CN" altLang="en-US"/>
          </a:p>
        </p:txBody>
      </p:sp>
      <p:pic>
        <p:nvPicPr>
          <p:cNvPr id="6" name="图片 5"/>
          <p:cNvPicPr>
            <a:picLocks noChangeAspect="1"/>
          </p:cNvPicPr>
          <p:nvPr/>
        </p:nvPicPr>
        <p:blipFill>
          <a:blip r:embed="rId1"/>
          <a:srcRect t="314"/>
          <a:stretch>
            <a:fillRect/>
          </a:stretch>
        </p:blipFill>
        <p:spPr>
          <a:xfrm>
            <a:off x="6392545" y="1348105"/>
            <a:ext cx="5702300" cy="4643120"/>
          </a:xfrm>
          <a:prstGeom prst="rect">
            <a:avLst/>
          </a:prstGeom>
        </p:spPr>
      </p:pic>
      <p:pic>
        <p:nvPicPr>
          <p:cNvPr id="8" name="图片 7"/>
          <p:cNvPicPr>
            <a:picLocks noChangeAspect="1"/>
          </p:cNvPicPr>
          <p:nvPr/>
        </p:nvPicPr>
        <p:blipFill>
          <a:blip r:embed="rId2"/>
          <a:srcRect l="4232"/>
          <a:stretch>
            <a:fillRect/>
          </a:stretch>
        </p:blipFill>
        <p:spPr>
          <a:xfrm>
            <a:off x="142875" y="1332865"/>
            <a:ext cx="6278880" cy="46583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a:t>Motivation</a:t>
            </a:r>
            <a:endParaRPr lang="zh-CN" altLang="en-US"/>
          </a:p>
        </p:txBody>
      </p:sp>
      <p:sp>
        <p:nvSpPr>
          <p:cNvPr id="3" name="文本框 2"/>
          <p:cNvSpPr txBox="1"/>
          <p:nvPr/>
        </p:nvSpPr>
        <p:spPr>
          <a:xfrm>
            <a:off x="443230" y="861060"/>
            <a:ext cx="11466195" cy="5852160"/>
          </a:xfrm>
          <a:prstGeom prst="rect">
            <a:avLst/>
          </a:prstGeom>
          <a:noFill/>
        </p:spPr>
        <p:txBody>
          <a:bodyPr wrap="square" rtlCol="0" anchor="t">
            <a:spAutoFit/>
          </a:bodyPr>
          <a:lstStyle/>
          <a:p>
            <a:pPr indent="0" algn="just">
              <a:lnSpc>
                <a:spcPct val="130000"/>
              </a:lnSpc>
              <a:buFont typeface="Arial" panose="020B0604020202020204" pitchFamily="34" charset="0"/>
              <a:buNone/>
            </a:pP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两种方法的交融机遇</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神经网络（</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Neural Network</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优势：自动地完成特征提取和分层、使用小批量数据迭代训练、数据驱动无需先验知识</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在地统计领域内遇到的问题：</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可解释性差、无法预测不确定度、参数多数据不足</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高斯过程（</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Gauss Process</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优势：能够预测不确定度、非参数化的、可解释性强</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在地统计领域内遇到的问题：计算量大（涉及矩阵求逆）、难以小批量学习、需要先验假设</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lvl="0" indent="0" algn="just">
              <a:lnSpc>
                <a:spcPct val="130000"/>
              </a:lnSpc>
              <a:buNone/>
            </a:pP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是否可以融合两者的优势？或者使得神经网络</a:t>
            </a: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在预测</a:t>
            </a:r>
            <a:r>
              <a:rPr lang="zh-CN" altLang="en-US" sz="2400" dirty="0">
                <a:latin typeface="Arial" panose="020B0604020202020204" pitchFamily="34" charset="0"/>
                <a:ea typeface="微软雅黑" panose="020B0503020204020204" pitchFamily="34" charset="-122"/>
                <a:cs typeface="+mn-ea"/>
                <a:sym typeface="Arial" panose="020B0604020202020204" pitchFamily="34" charset="0"/>
              </a:rPr>
              <a:t>的同时也建模不确定度？</a:t>
            </a:r>
            <a:endParaRPr lang="zh-CN" altLang="en-US" sz="24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经典问题</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任务</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新方法？</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使用深度学习自适应地学习</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样本间相关性（</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协方差）</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目标点与背景点间的</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相关性</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预测</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不确定度</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2" name="图片 1"/>
          <p:cNvPicPr>
            <a:picLocks noChangeAspect="1"/>
          </p:cNvPicPr>
          <p:nvPr/>
        </p:nvPicPr>
        <p:blipFill>
          <a:blip r:embed="rId1"/>
          <a:stretch>
            <a:fillRect/>
          </a:stretch>
        </p:blipFill>
        <p:spPr>
          <a:xfrm>
            <a:off x="4791710" y="4629150"/>
            <a:ext cx="5702300" cy="22288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Neural Process（</a:t>
            </a:r>
            <a:r>
              <a:rPr lang="en-US" altLang="zh-CN"/>
              <a:t>NP</a:t>
            </a:r>
            <a:r>
              <a:rPr lang="zh-CN" altLang="en-US"/>
              <a:t>）</a:t>
            </a:r>
            <a:endParaRPr lang="zh-CN" altLang="en-US"/>
          </a:p>
        </p:txBody>
      </p:sp>
      <p:sp>
        <p:nvSpPr>
          <p:cNvPr id="7" name="文本框 6"/>
          <p:cNvSpPr txBox="1"/>
          <p:nvPr/>
        </p:nvSpPr>
        <p:spPr>
          <a:xfrm>
            <a:off x="443230" y="861060"/>
            <a:ext cx="11466195" cy="570865"/>
          </a:xfrm>
          <a:prstGeom prst="rect">
            <a:avLst/>
          </a:prstGeom>
          <a:noFill/>
        </p:spPr>
        <p:txBody>
          <a:bodyPr wrap="square" rtlCol="0" anchor="t">
            <a:spAutoFit/>
          </a:bodyPr>
          <a:p>
            <a:pPr indent="0" algn="just">
              <a:lnSpc>
                <a:spcPct val="130000"/>
              </a:lnSpc>
              <a:buFont typeface="Arial" panose="020B0604020202020204" pitchFamily="34" charset="0"/>
              <a:buNone/>
            </a:pPr>
            <a:r>
              <a:rPr lang="zh-CN" altLang="en-US" sz="2400" b="1" dirty="0">
                <a:latin typeface="Microsoft YaHei Bold" panose="020B0503020204020204" charset="-122"/>
                <a:ea typeface="Microsoft YaHei Bold" panose="020B0503020204020204" charset="-122"/>
                <a:cs typeface="+mn-ea"/>
                <a:sym typeface="Arial" panose="020B0604020202020204" pitchFamily="34" charset="0"/>
              </a:rPr>
              <a:t>神经过程：</a:t>
            </a:r>
            <a:r>
              <a:rPr lang="zh-CN" altLang="en-US" sz="2400" b="1" dirty="0">
                <a:latin typeface="Microsoft YaHei Bold" panose="020B0503020204020204" charset="-122"/>
                <a:ea typeface="Microsoft YaHei Bold" panose="020B0503020204020204" charset="-122"/>
                <a:cs typeface="+mn-ea"/>
                <a:sym typeface="Arial" panose="020B0604020202020204" pitchFamily="34" charset="0"/>
              </a:rPr>
              <a:t>能够学习随机过程近似的</a:t>
            </a:r>
            <a:r>
              <a:rPr lang="zh-CN" altLang="en-US" sz="2400" b="1" dirty="0">
                <a:latin typeface="Microsoft YaHei Bold" panose="020B0503020204020204" charset="-122"/>
                <a:ea typeface="Microsoft YaHei Bold" panose="020B0503020204020204" charset="-122"/>
                <a:cs typeface="+mn-ea"/>
                <a:sym typeface="Arial" panose="020B0604020202020204" pitchFamily="34" charset="0"/>
              </a:rPr>
              <a:t>神经网络</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p:cNvPicPr>
            <a:picLocks noChangeAspect="1"/>
          </p:cNvPicPr>
          <p:nvPr/>
        </p:nvPicPr>
        <p:blipFill>
          <a:blip r:embed="rId1"/>
          <a:stretch>
            <a:fillRect/>
          </a:stretch>
        </p:blipFill>
        <p:spPr>
          <a:xfrm>
            <a:off x="691515" y="1431925"/>
            <a:ext cx="5049520" cy="5315585"/>
          </a:xfrm>
          <a:prstGeom prst="rect">
            <a:avLst/>
          </a:prstGeom>
        </p:spPr>
      </p:pic>
      <p:pic>
        <p:nvPicPr>
          <p:cNvPr id="9" name="图片 8"/>
          <p:cNvPicPr>
            <a:picLocks noChangeAspect="1"/>
          </p:cNvPicPr>
          <p:nvPr/>
        </p:nvPicPr>
        <p:blipFill>
          <a:blip r:embed="rId2"/>
          <a:stretch>
            <a:fillRect/>
          </a:stretch>
        </p:blipFill>
        <p:spPr>
          <a:xfrm>
            <a:off x="6027420" y="2122805"/>
            <a:ext cx="5765165" cy="40576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标题 5"/>
          <p:cNvSpPr>
            <a:spLocks noGrp="1"/>
          </p:cNvSpPr>
          <p:nvPr>
            <p:ph type="title"/>
          </p:nvPr>
        </p:nvSpPr>
        <p:spPr/>
        <p:txBody>
          <a:bodyPr>
            <a:normAutofit/>
          </a:bodyPr>
          <a:p>
            <a:r>
              <a:rPr>
                <a:sym typeface="+mn-ea"/>
              </a:rPr>
              <a:t>Neural Process</a:t>
            </a:r>
            <a:r>
              <a:rPr lang="en-US" altLang="zh-CN">
                <a:sym typeface="+mn-ea"/>
              </a:rPr>
              <a:t> </a:t>
            </a:r>
            <a:r>
              <a:rPr lang="en-US" altLang="zh-CN">
                <a:sym typeface="+mn-ea"/>
              </a:rPr>
              <a:t>Family</a:t>
            </a:r>
            <a:endParaRPr lang="en-US" altLang="zh-CN">
              <a:sym typeface="+mn-ea"/>
            </a:endParaRPr>
          </a:p>
        </p:txBody>
      </p:sp>
      <p:pic>
        <p:nvPicPr>
          <p:cNvPr id="7" name="图片 6" descr="NPF"/>
          <p:cNvPicPr>
            <a:picLocks noChangeAspect="1"/>
          </p:cNvPicPr>
          <p:nvPr/>
        </p:nvPicPr>
        <p:blipFill>
          <a:blip r:embed="rId1"/>
          <a:stretch>
            <a:fillRect/>
          </a:stretch>
        </p:blipFill>
        <p:spPr>
          <a:xfrm>
            <a:off x="762000" y="1017270"/>
            <a:ext cx="10668000" cy="5760720"/>
          </a:xfrm>
          <a:prstGeom prst="rect">
            <a:avLst/>
          </a:prstGeom>
        </p:spPr>
      </p:pic>
      <p:pic>
        <p:nvPicPr>
          <p:cNvPr id="8" name="图片 7"/>
          <p:cNvPicPr>
            <a:picLocks noChangeAspect="1"/>
          </p:cNvPicPr>
          <p:nvPr/>
        </p:nvPicPr>
        <p:blipFill>
          <a:blip r:embed="rId2"/>
          <a:stretch>
            <a:fillRect/>
          </a:stretch>
        </p:blipFill>
        <p:spPr>
          <a:xfrm>
            <a:off x="5732780" y="3175"/>
            <a:ext cx="2158365" cy="1014095"/>
          </a:xfrm>
          <a:prstGeom prst="rect">
            <a:avLst/>
          </a:prstGeom>
        </p:spPr>
      </p:pic>
      <p:pic>
        <p:nvPicPr>
          <p:cNvPr id="9" name="图片 8"/>
          <p:cNvPicPr>
            <a:picLocks noChangeAspect="1"/>
          </p:cNvPicPr>
          <p:nvPr/>
        </p:nvPicPr>
        <p:blipFill>
          <a:blip r:embed="rId3"/>
          <a:stretch>
            <a:fillRect/>
          </a:stretch>
        </p:blipFill>
        <p:spPr>
          <a:xfrm>
            <a:off x="4292600" y="3175"/>
            <a:ext cx="1357630" cy="9556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t>Experiment</a:t>
            </a:r>
            <a:endParaRPr lang="en-US" altLang="zh-CN"/>
          </a:p>
        </p:txBody>
      </p:sp>
      <p:sp>
        <p:nvSpPr>
          <p:cNvPr id="7" name="文本框 6"/>
          <p:cNvSpPr txBox="1"/>
          <p:nvPr/>
        </p:nvSpPr>
        <p:spPr>
          <a:xfrm>
            <a:off x="443230" y="861060"/>
            <a:ext cx="11466195" cy="3291840"/>
          </a:xfrm>
          <a:prstGeom prst="rect">
            <a:avLst/>
          </a:prstGeom>
          <a:noFill/>
        </p:spPr>
        <p:txBody>
          <a:bodyPr wrap="square" rtlCol="0" anchor="t">
            <a:spAutoFit/>
          </a:bodyPr>
          <a:lstStyle/>
          <a:p>
            <a:pPr marL="34290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专业背景为地理测绘</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受限于缺乏</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GPU</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计算资源</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地学领域缺少标准数据集</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不同数据集的类型和结构在场景差异上非常大</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对结果的评价和比较主观性较大</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pPr marL="342900" lvl="0"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由于地理异质性</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现有研究多集中于</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Case-by-Case</a:t>
            </a: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案例研究</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marL="800100" lvl="1" indent="-342900" algn="just">
              <a:lnSpc>
                <a:spcPct val="130000"/>
              </a:lnSpc>
              <a:buFont typeface="Arial" panose="020B0604020202020204" pitchFamily="34" charset="0"/>
              <a:buChar char="•"/>
            </a:pPr>
            <a:r>
              <a:rPr lang="zh-CN" altLang="en-US" sz="2000" dirty="0">
                <a:latin typeface="Arial" panose="020B0604020202020204" pitchFamily="34" charset="0"/>
                <a:ea typeface="微软雅黑" panose="020B0503020204020204" pitchFamily="34" charset="-122"/>
                <a:cs typeface="+mn-ea"/>
                <a:sym typeface="Arial" panose="020B0604020202020204" pitchFamily="34" charset="0"/>
              </a:rPr>
              <a:t>对点参考数据的深度学习探索较少</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indent="0" algn="just">
              <a:lnSpc>
                <a:spcPct val="130000"/>
              </a:lnSpc>
              <a:buFont typeface="Arial" panose="020B0604020202020204" pitchFamily="34" charset="0"/>
              <a:buNone/>
            </a:pP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9" name="图片 8" descr="dataset"/>
          <p:cNvPicPr>
            <a:picLocks noChangeAspect="1"/>
          </p:cNvPicPr>
          <p:nvPr/>
        </p:nvPicPr>
        <p:blipFill>
          <a:blip r:embed="rId1"/>
          <a:stretch>
            <a:fillRect/>
          </a:stretch>
        </p:blipFill>
        <p:spPr>
          <a:xfrm>
            <a:off x="7219315" y="861060"/>
            <a:ext cx="4212590" cy="5829300"/>
          </a:xfrm>
          <a:prstGeom prst="rect">
            <a:avLst/>
          </a:prstGeom>
        </p:spPr>
      </p:pic>
      <p:pic>
        <p:nvPicPr>
          <p:cNvPr id="10" name="图片 9"/>
          <p:cNvPicPr>
            <a:picLocks noChangeAspect="1"/>
          </p:cNvPicPr>
          <p:nvPr/>
        </p:nvPicPr>
        <p:blipFill>
          <a:blip r:embed="rId2"/>
          <a:stretch>
            <a:fillRect/>
          </a:stretch>
        </p:blipFill>
        <p:spPr>
          <a:xfrm>
            <a:off x="1875155" y="3862070"/>
            <a:ext cx="3492500" cy="26600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theme/theme1.xml><?xml version="1.0" encoding="utf-8"?>
<a:theme xmlns:a="http://schemas.openxmlformats.org/drawingml/2006/main" name="自定义设计方案">
  <a:themeElements>
    <a:clrScheme name="Hardcover">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1052</Words>
  <Application>WPS 演示</Application>
  <PresentationFormat>宽屏</PresentationFormat>
  <Paragraphs>102</Paragraphs>
  <Slides>14</Slides>
  <Notes>5</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14</vt:i4>
      </vt:variant>
    </vt:vector>
  </HeadingPairs>
  <TitlesOfParts>
    <vt:vector size="27" baseType="lpstr">
      <vt:lpstr>Arial</vt:lpstr>
      <vt:lpstr>宋体</vt:lpstr>
      <vt:lpstr>Wingdings</vt:lpstr>
      <vt:lpstr>微软雅黑</vt:lpstr>
      <vt:lpstr>经典圆体简</vt:lpstr>
      <vt:lpstr>宋体-简</vt:lpstr>
      <vt:lpstr>Arial</vt:lpstr>
      <vt:lpstr>Microsoft YaHei</vt:lpstr>
      <vt:lpstr>Microsoft YaHei Bold</vt:lpstr>
      <vt:lpstr>等线</vt:lpstr>
      <vt:lpstr>Calibri</vt:lpstr>
      <vt:lpstr>Arial Unicode MS</vt:lpstr>
      <vt:lpstr>自定义设计方案</vt:lpstr>
      <vt:lpstr>PowerPoint 演示文稿</vt:lpstr>
      <vt:lpstr>Background</vt:lpstr>
      <vt:lpstr>Background</vt:lpstr>
      <vt:lpstr>Gauss Process（GP）</vt:lpstr>
      <vt:lpstr>Neural Network（NN）</vt:lpstr>
      <vt:lpstr>Motivation</vt:lpstr>
      <vt:lpstr>Neural Process（NP）</vt:lpstr>
      <vt:lpstr>Neural Process Family</vt:lpstr>
      <vt:lpstr>Experiment</vt:lpstr>
      <vt:lpstr>训练过程</vt:lpstr>
      <vt:lpstr>预测可视化</vt:lpstr>
      <vt:lpstr>预测可视化</vt:lpstr>
      <vt:lpstr>PowerPoint 演示文稿</vt:lpstr>
      <vt:lpstr>Thanks for attention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Alex</cp:lastModifiedBy>
  <cp:revision>534</cp:revision>
  <cp:lastPrinted>2023-07-11T07:50:51Z</cp:lastPrinted>
  <dcterms:created xsi:type="dcterms:W3CDTF">2023-07-11T07:50:51Z</dcterms:created>
  <dcterms:modified xsi:type="dcterms:W3CDTF">2023-07-11T07:50:51Z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C544FD34DFB37508B5A87D6425F57966_43</vt:lpwstr>
  </property>
  <property fmtid="{D5CDD505-2E9C-101B-9397-08002B2CF9AE}" pid="3" name="KSOProductBuildVer">
    <vt:lpwstr>2052-5.5.1.7991</vt:lpwstr>
  </property>
</Properties>
</file>

<file path=docProps/thumbnail.jpeg>
</file>